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Coda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5.xml"/><Relationship Id="rId22" Type="http://schemas.openxmlformats.org/officeDocument/2006/relationships/font" Target="fonts/Coda-regular.fntdata"/><Relationship Id="rId10" Type="http://schemas.openxmlformats.org/officeDocument/2006/relationships/slide" Target="slides/slide4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Nuni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6.jp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9f13a7c14f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9f13a7c14f_2_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37e628a53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137e628a53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9f13a7c14f_2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9f13a7c14f_2_28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9f13a7c14f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9f13a7c14f_2_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f13a7c14f_2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19f13a7c14f_2_2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9f13a7c14f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9f13a7c14f_2_7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37e628a5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137e628a53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37e628a5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137e628a53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9f13a7c14f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9f13a7c14f_2_8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137e628a53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137e628a53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37e628a5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37e628a5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>
            <p:ph idx="2" type="pic"/>
          </p:nvPr>
        </p:nvSpPr>
        <p:spPr>
          <a:xfrm>
            <a:off x="3553944" y="-1269145"/>
            <a:ext cx="4895246" cy="489524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Vertical Text">
  <p:cSld name="1_Title and Vertical 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>
            <p:ph idx="2" type="pic"/>
          </p:nvPr>
        </p:nvSpPr>
        <p:spPr>
          <a:xfrm>
            <a:off x="2477861" y="-28169"/>
            <a:ext cx="6723290" cy="518119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/>
          <p:nvPr>
            <p:ph idx="2" type="pic"/>
          </p:nvPr>
        </p:nvSpPr>
        <p:spPr>
          <a:xfrm>
            <a:off x="6583651" y="2478825"/>
            <a:ext cx="4021756" cy="4021755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6"/>
          <p:cNvSpPr/>
          <p:nvPr>
            <p:ph idx="3" type="pic"/>
          </p:nvPr>
        </p:nvSpPr>
        <p:spPr>
          <a:xfrm>
            <a:off x="-2764970" y="-3328987"/>
            <a:ext cx="9265782" cy="926598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/>
          <p:nvPr>
            <p:ph idx="2" type="pic"/>
          </p:nvPr>
        </p:nvSpPr>
        <p:spPr>
          <a:xfrm>
            <a:off x="5756037" y="2023924"/>
            <a:ext cx="4450207" cy="4450207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7"/>
          <p:cNvSpPr/>
          <p:nvPr>
            <p:ph idx="3" type="pic"/>
          </p:nvPr>
        </p:nvSpPr>
        <p:spPr>
          <a:xfrm>
            <a:off x="3944286" y="-56214"/>
            <a:ext cx="6340569" cy="634056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8"/>
          <p:cNvSpPr/>
          <p:nvPr>
            <p:ph idx="2" type="pic"/>
          </p:nvPr>
        </p:nvSpPr>
        <p:spPr>
          <a:xfrm>
            <a:off x="-1560948" y="-1719829"/>
            <a:ext cx="4642028" cy="464202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/>
          <p:nvPr>
            <p:ph idx="3" type="pic"/>
          </p:nvPr>
        </p:nvSpPr>
        <p:spPr>
          <a:xfrm>
            <a:off x="-1334358" y="-1698689"/>
            <a:ext cx="7296046" cy="7296046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8"/>
          <p:cNvSpPr/>
          <p:nvPr>
            <p:ph idx="4" type="pic"/>
          </p:nvPr>
        </p:nvSpPr>
        <p:spPr>
          <a:xfrm>
            <a:off x="386172" y="-1540364"/>
            <a:ext cx="8329613" cy="8329613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/>
          <p:nvPr>
            <p:ph idx="2" type="pic"/>
          </p:nvPr>
        </p:nvSpPr>
        <p:spPr>
          <a:xfrm>
            <a:off x="669842" y="-1269145"/>
            <a:ext cx="7779348" cy="777934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/>
          <p:nvPr>
            <p:ph idx="2" type="pic"/>
          </p:nvPr>
        </p:nvSpPr>
        <p:spPr>
          <a:xfrm>
            <a:off x="1707062" y="1301748"/>
            <a:ext cx="3028135" cy="302813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0"/>
          <p:cNvSpPr/>
          <p:nvPr>
            <p:ph idx="3" type="pic"/>
          </p:nvPr>
        </p:nvSpPr>
        <p:spPr>
          <a:xfrm>
            <a:off x="3682788" y="1301748"/>
            <a:ext cx="3028135" cy="302813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0"/>
          <p:cNvSpPr/>
          <p:nvPr>
            <p:ph idx="4" type="pic"/>
          </p:nvPr>
        </p:nvSpPr>
        <p:spPr>
          <a:xfrm>
            <a:off x="5658515" y="1301749"/>
            <a:ext cx="3028135" cy="302813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/>
          <p:nvPr>
            <p:ph idx="2" type="pic"/>
          </p:nvPr>
        </p:nvSpPr>
        <p:spPr>
          <a:xfrm>
            <a:off x="1478793" y="1898167"/>
            <a:ext cx="1336432" cy="1336432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21"/>
          <p:cNvSpPr/>
          <p:nvPr>
            <p:ph idx="3" type="pic"/>
          </p:nvPr>
        </p:nvSpPr>
        <p:spPr>
          <a:xfrm>
            <a:off x="3899811" y="1898166"/>
            <a:ext cx="1336432" cy="1336432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21"/>
          <p:cNvSpPr/>
          <p:nvPr>
            <p:ph idx="4" type="pic"/>
          </p:nvPr>
        </p:nvSpPr>
        <p:spPr>
          <a:xfrm>
            <a:off x="6320830" y="1898166"/>
            <a:ext cx="1334853" cy="133643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/>
          <p:nvPr>
            <p:ph idx="2" type="pic"/>
          </p:nvPr>
        </p:nvSpPr>
        <p:spPr>
          <a:xfrm>
            <a:off x="3855957" y="2648659"/>
            <a:ext cx="1432088" cy="1432089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22"/>
          <p:cNvSpPr/>
          <p:nvPr>
            <p:ph idx="3" type="pic"/>
          </p:nvPr>
        </p:nvSpPr>
        <p:spPr>
          <a:xfrm>
            <a:off x="3855957" y="1062752"/>
            <a:ext cx="1432088" cy="1432089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2"/>
          <p:cNvSpPr/>
          <p:nvPr>
            <p:ph idx="4" type="pic"/>
          </p:nvPr>
        </p:nvSpPr>
        <p:spPr>
          <a:xfrm>
            <a:off x="3074015" y="1855704"/>
            <a:ext cx="1432089" cy="1432089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22"/>
          <p:cNvSpPr/>
          <p:nvPr>
            <p:ph idx="5" type="pic"/>
          </p:nvPr>
        </p:nvSpPr>
        <p:spPr>
          <a:xfrm>
            <a:off x="4637897" y="1855703"/>
            <a:ext cx="1432088" cy="143208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3"/>
          <p:cNvSpPr txBox="1"/>
          <p:nvPr>
            <p:ph type="title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3" name="Google Shape;83;p23"/>
          <p:cNvSpPr txBox="1"/>
          <p:nvPr>
            <p:ph idx="1" type="body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23"/>
          <p:cNvSpPr txBox="1"/>
          <p:nvPr>
            <p:ph idx="10" type="dt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23"/>
          <p:cNvSpPr txBox="1"/>
          <p:nvPr>
            <p:ph idx="11" type="ftr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23"/>
          <p:cNvSpPr txBox="1"/>
          <p:nvPr>
            <p:ph idx="12" type="sldNum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/>
          <p:nvPr>
            <p:ph idx="2" type="pic"/>
          </p:nvPr>
        </p:nvSpPr>
        <p:spPr>
          <a:xfrm>
            <a:off x="3118520" y="1538882"/>
            <a:ext cx="4895735" cy="489573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5"/>
          <p:cNvSpPr/>
          <p:nvPr>
            <p:ph idx="2" type="pic"/>
          </p:nvPr>
        </p:nvSpPr>
        <p:spPr>
          <a:xfrm>
            <a:off x="7533171" y="3571875"/>
            <a:ext cx="2513321" cy="2513322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25"/>
          <p:cNvSpPr/>
          <p:nvPr>
            <p:ph idx="3" type="pic"/>
          </p:nvPr>
        </p:nvSpPr>
        <p:spPr>
          <a:xfrm>
            <a:off x="-3099385" y="-164307"/>
            <a:ext cx="6586916" cy="6586916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5"/>
          <p:cNvSpPr/>
          <p:nvPr>
            <p:ph idx="4" type="pic"/>
          </p:nvPr>
        </p:nvSpPr>
        <p:spPr>
          <a:xfrm>
            <a:off x="-213536" y="-4141595"/>
            <a:ext cx="8021828" cy="80218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6"/>
          <p:cNvSpPr/>
          <p:nvPr>
            <p:ph idx="2" type="pic"/>
          </p:nvPr>
        </p:nvSpPr>
        <p:spPr>
          <a:xfrm>
            <a:off x="4090129" y="396808"/>
            <a:ext cx="6695970" cy="6695971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6"/>
          <p:cNvSpPr/>
          <p:nvPr>
            <p:ph idx="3" type="pic"/>
          </p:nvPr>
        </p:nvSpPr>
        <p:spPr>
          <a:xfrm>
            <a:off x="7339421" y="3346065"/>
            <a:ext cx="3409846" cy="3409846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6"/>
          <p:cNvSpPr/>
          <p:nvPr>
            <p:ph idx="4" type="pic"/>
          </p:nvPr>
        </p:nvSpPr>
        <p:spPr>
          <a:xfrm>
            <a:off x="1369657" y="-2545119"/>
            <a:ext cx="8189405" cy="818940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Vertical Title and Text" type="vertTitleAndTx">
  <p:cSld name="VERTICAL_TITLE_AND_VERTICAL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7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9" name="Google Shape;99;p27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5" name="Google Shape;105;p2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 pattern&#10;&#10;Description automatically generated"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Relationship Id="rId4" Type="http://schemas.openxmlformats.org/officeDocument/2006/relationships/image" Target="../media/image2.jp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psychologytoday.com/us/blog/the-carpe-diem-project/201810/the-human-voice-is-medicine-so-why-arent-we-talking" TargetMode="External"/><Relationship Id="rId4" Type="http://schemas.openxmlformats.org/officeDocument/2006/relationships/hyperlink" Target="https://socialskillscenter.com/why-your-tone-of-voice-is-so-important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9"/>
          <p:cNvSpPr txBox="1"/>
          <p:nvPr/>
        </p:nvSpPr>
        <p:spPr>
          <a:xfrm>
            <a:off x="1410788" y="2057610"/>
            <a:ext cx="63225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Find   Your   Squad</a:t>
            </a:r>
            <a:endParaRPr b="1" i="0" sz="2100" u="none" cap="none" strike="noStrike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15" name="Google Shape;115;p29"/>
          <p:cNvSpPr txBox="1"/>
          <p:nvPr/>
        </p:nvSpPr>
        <p:spPr>
          <a:xfrm>
            <a:off x="2246862" y="2837465"/>
            <a:ext cx="4650300" cy="5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By </a:t>
            </a:r>
            <a:r>
              <a:rPr lang="en-GB" sz="1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William Montague, Hamza Pereira, Jose Gallo, James Tcheng</a:t>
            </a:r>
            <a:endParaRPr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8"/>
          <p:cNvSpPr txBox="1"/>
          <p:nvPr/>
        </p:nvSpPr>
        <p:spPr>
          <a:xfrm>
            <a:off x="721475" y="384200"/>
            <a:ext cx="762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6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86" name="Google Shape;186;p38"/>
          <p:cNvSpPr txBox="1"/>
          <p:nvPr/>
        </p:nvSpPr>
        <p:spPr>
          <a:xfrm>
            <a:off x="483400" y="384200"/>
            <a:ext cx="64668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>
                <a:solidFill>
                  <a:srgbClr val="E06666"/>
                </a:solidFill>
                <a:latin typeface="Coda"/>
                <a:ea typeface="Coda"/>
                <a:cs typeface="Coda"/>
                <a:sym typeface="Coda"/>
              </a:rPr>
              <a:t>But most importantly…</a:t>
            </a:r>
            <a:endParaRPr sz="2100">
              <a:solidFill>
                <a:srgbClr val="E06666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87" name="Google Shape;187;p38"/>
          <p:cNvSpPr txBox="1"/>
          <p:nvPr/>
        </p:nvSpPr>
        <p:spPr>
          <a:xfrm>
            <a:off x="535200" y="1716450"/>
            <a:ext cx="8073600" cy="19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Even more fine-tuning of the personality models</a:t>
            </a:r>
            <a:endParaRPr b="1" sz="18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Nunito"/>
              <a:buChar char="-"/>
            </a:pPr>
            <a:r>
              <a:rPr b="1" lang="en-GB" sz="16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Engineering the prompt even more</a:t>
            </a:r>
            <a:endParaRPr b="1" sz="16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Nunito"/>
              <a:buChar char="-"/>
            </a:pPr>
            <a:r>
              <a:rPr b="1" lang="en-GB" sz="16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Tuning further hyperparameters, such as the temperature of the model</a:t>
            </a:r>
            <a:endParaRPr b="1" sz="16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2F2F2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9"/>
          <p:cNvSpPr txBox="1"/>
          <p:nvPr/>
        </p:nvSpPr>
        <p:spPr>
          <a:xfrm>
            <a:off x="2533203" y="2229300"/>
            <a:ext cx="40776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chemeClr val="lt1"/>
                </a:solidFill>
              </a:rPr>
              <a:t>Thank You!</a:t>
            </a:r>
            <a:endParaRPr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750" r="18749" t="0"/>
          <a:stretch/>
        </p:blipFill>
        <p:spPr>
          <a:xfrm>
            <a:off x="3553944" y="-1269146"/>
            <a:ext cx="4895245" cy="489524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3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7939394" y="0"/>
                </a:lnTo>
                <a:lnTo>
                  <a:pt x="4738592" y="3200802"/>
                </a:lnTo>
                <a:lnTo>
                  <a:pt x="6372590" y="4834800"/>
                </a:lnTo>
                <a:lnTo>
                  <a:pt x="11207390" y="0"/>
                </a:ln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30"/>
          <p:cNvSpPr/>
          <p:nvPr/>
        </p:nvSpPr>
        <p:spPr>
          <a:xfrm rot="2700000">
            <a:off x="2070755" y="-2245637"/>
            <a:ext cx="2405577" cy="8872634"/>
          </a:xfrm>
          <a:prstGeom prst="rect">
            <a:avLst/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30"/>
          <p:cNvSpPr/>
          <p:nvPr/>
        </p:nvSpPr>
        <p:spPr>
          <a:xfrm flipH="1" rot="-8100000">
            <a:off x="-382763" y="-688765"/>
            <a:ext cx="968109" cy="1710739"/>
          </a:xfrm>
          <a:prstGeom prst="rect">
            <a:avLst/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0"/>
          <p:cNvSpPr txBox="1"/>
          <p:nvPr/>
        </p:nvSpPr>
        <p:spPr>
          <a:xfrm>
            <a:off x="1262641" y="2974277"/>
            <a:ext cx="25038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Problem</a:t>
            </a:r>
            <a:endParaRPr sz="14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25" name="Google Shape;125;p30"/>
          <p:cNvSpPr txBox="1"/>
          <p:nvPr/>
        </p:nvSpPr>
        <p:spPr>
          <a:xfrm>
            <a:off x="1262650" y="3488950"/>
            <a:ext cx="2982300" cy="1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/>
          <p:nvPr/>
        </p:nvSpPr>
        <p:spPr>
          <a:xfrm flipH="1" rot="-8100000">
            <a:off x="-382763" y="-688765"/>
            <a:ext cx="968109" cy="1710739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569075" y="736625"/>
            <a:ext cx="7622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Roommate matching is based on irrelevant information at CMU</a:t>
            </a:r>
            <a:endParaRPr b="1" sz="20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79800" y="1313600"/>
            <a:ext cx="7784400" cy="3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time do you go to bed (subject to change)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time do you shower? (at least once a day)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Do you smoke? (Largely unhelpful)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From preliminary research on other universities:</a:t>
            </a:r>
            <a:endParaRPr b="1"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Either completely random matching without any questions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Poor, insufficient matching similar to CMU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"/>
              <a:buChar char="-"/>
            </a:pPr>
            <a:r>
              <a:rPr lang="en-GB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No matching at all!</a:t>
            </a:r>
            <a:endParaRPr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unito"/>
              <a:buChar char="-"/>
            </a:pPr>
            <a:r>
              <a:rPr b="1" lang="en-GB" sz="2000" u="sng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Main issue</a:t>
            </a:r>
            <a:r>
              <a:rPr b="1" lang="en-GB" sz="2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Can’t accurately assess someone personality</a:t>
            </a:r>
            <a:endParaRPr sz="2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3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750" r="18749" t="0"/>
          <a:stretch/>
        </p:blipFill>
        <p:spPr>
          <a:xfrm>
            <a:off x="6583651" y="2478825"/>
            <a:ext cx="4021756" cy="4021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2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16667" r="16666" t="0"/>
          <a:stretch/>
        </p:blipFill>
        <p:spPr>
          <a:xfrm>
            <a:off x="-650097" y="-1214075"/>
            <a:ext cx="7150901" cy="715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2"/>
          <p:cNvSpPr/>
          <p:nvPr/>
        </p:nvSpPr>
        <p:spPr>
          <a:xfrm>
            <a:off x="1320304" y="0"/>
            <a:ext cx="7823696" cy="5143500"/>
          </a:xfrm>
          <a:custGeom>
            <a:rect b="b" l="l" r="r" t="t"/>
            <a:pathLst>
              <a:path extrusionOk="0" h="6858000" w="10431595">
                <a:moveTo>
                  <a:pt x="6858000" y="0"/>
                </a:moveTo>
                <a:lnTo>
                  <a:pt x="10431595" y="0"/>
                </a:lnTo>
                <a:lnTo>
                  <a:pt x="10431595" y="3547685"/>
                </a:lnTo>
                <a:lnTo>
                  <a:pt x="7121280" y="6858000"/>
                </a:lnTo>
                <a:lnTo>
                  <a:pt x="0" y="6858000"/>
                </a:lnTo>
                <a:lnTo>
                  <a:pt x="685800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32"/>
          <p:cNvSpPr/>
          <p:nvPr/>
        </p:nvSpPr>
        <p:spPr>
          <a:xfrm rot="2700000">
            <a:off x="4144843" y="-1748572"/>
            <a:ext cx="1256453" cy="8667229"/>
          </a:xfrm>
          <a:prstGeom prst="rect">
            <a:avLst/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2"/>
          <p:cNvSpPr txBox="1"/>
          <p:nvPr/>
        </p:nvSpPr>
        <p:spPr>
          <a:xfrm>
            <a:off x="5681294" y="1460820"/>
            <a:ext cx="37785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Solution:</a:t>
            </a:r>
            <a:endParaRPr sz="2700"/>
          </a:p>
        </p:txBody>
      </p:sp>
      <p:sp>
        <p:nvSpPr>
          <p:cNvPr id="142" name="Google Shape;142;p32"/>
          <p:cNvSpPr txBox="1"/>
          <p:nvPr/>
        </p:nvSpPr>
        <p:spPr>
          <a:xfrm>
            <a:off x="5681294" y="1909850"/>
            <a:ext cx="2813700" cy="1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43" name="Google Shape;143;p32"/>
          <p:cNvSpPr/>
          <p:nvPr/>
        </p:nvSpPr>
        <p:spPr>
          <a:xfrm flipH="1" rot="-8100000">
            <a:off x="-382763" y="-688765"/>
            <a:ext cx="968109" cy="1710739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32"/>
          <p:cNvSpPr txBox="1"/>
          <p:nvPr/>
        </p:nvSpPr>
        <p:spPr>
          <a:xfrm>
            <a:off x="3597275" y="3309900"/>
            <a:ext cx="3667200" cy="17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An easy insight into your personality?</a:t>
            </a:r>
            <a:endParaRPr sz="24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E06666"/>
                </a:solidFill>
                <a:latin typeface="Coda"/>
                <a:ea typeface="Coda"/>
                <a:cs typeface="Coda"/>
                <a:sym typeface="Coda"/>
              </a:rPr>
              <a:t>Voices</a:t>
            </a:r>
            <a:endParaRPr b="1" sz="3000">
              <a:solidFill>
                <a:srgbClr val="E06666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/>
          <p:nvPr/>
        </p:nvSpPr>
        <p:spPr>
          <a:xfrm flipH="1" rot="-8100000">
            <a:off x="-382809" y="-688652"/>
            <a:ext cx="968171" cy="1710633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33"/>
          <p:cNvSpPr txBox="1"/>
          <p:nvPr/>
        </p:nvSpPr>
        <p:spPr>
          <a:xfrm>
            <a:off x="569075" y="736625"/>
            <a:ext cx="76224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Voices are a window into someone’s personality</a:t>
            </a:r>
            <a:endParaRPr b="1" sz="26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51" name="Google Shape;151;p33"/>
          <p:cNvSpPr txBox="1"/>
          <p:nvPr/>
        </p:nvSpPr>
        <p:spPr>
          <a:xfrm>
            <a:off x="679800" y="1773600"/>
            <a:ext cx="7784400" cy="3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 u="sng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Article</a:t>
            </a:r>
            <a:r>
              <a:rPr lang="en-GB" sz="17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describes how hearing someone’s voice can bring a distant person back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 u="sng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Article</a:t>
            </a:r>
            <a:r>
              <a:rPr lang="en-GB" sz="1700"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voice matters more than the words actually being said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You cannot get this information from text alone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 theory, you can FaceTime potential </a:t>
            </a: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roommates….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But there are hundreds of compatible matches!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unito"/>
              <a:buChar char="-"/>
            </a:pPr>
            <a:r>
              <a:rPr lang="en-GB" sz="1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It’s hard to do this with more than a handful of people</a:t>
            </a:r>
            <a:endParaRPr sz="17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4"/>
          <p:cNvSpPr/>
          <p:nvPr/>
        </p:nvSpPr>
        <p:spPr>
          <a:xfrm flipH="1" rot="-8100000">
            <a:off x="-382809" y="-688652"/>
            <a:ext cx="968171" cy="1710633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34"/>
          <p:cNvSpPr txBox="1"/>
          <p:nvPr/>
        </p:nvSpPr>
        <p:spPr>
          <a:xfrm>
            <a:off x="569075" y="736625"/>
            <a:ext cx="76224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Our System</a:t>
            </a:r>
            <a:endParaRPr b="1" sz="30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58" name="Google Shape;158;p34"/>
          <p:cNvSpPr txBox="1"/>
          <p:nvPr/>
        </p:nvSpPr>
        <p:spPr>
          <a:xfrm>
            <a:off x="535200" y="1716450"/>
            <a:ext cx="8073600" cy="25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Nunito"/>
              <a:buChar char="-"/>
            </a:pPr>
            <a:r>
              <a:rPr b="1"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Cartesia</a:t>
            </a:r>
            <a:r>
              <a:rPr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 for text-to-speech, clone voice; </a:t>
            </a:r>
            <a:r>
              <a:rPr b="1"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OpenAI</a:t>
            </a:r>
            <a:r>
              <a:rPr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 for GPT-4o, Whisper (speech-to-text)</a:t>
            </a:r>
            <a:endParaRPr sz="15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Nunito"/>
              <a:buChar char="-"/>
            </a:pPr>
            <a:r>
              <a:rPr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Upload yourself: collect a voice recording of at least 30s of you talking about yourself and what you’d like in a roommate →Whisper gets transcript→GPT-4o creates a persona GPT and Cartesia clones your voice</a:t>
            </a:r>
            <a:endParaRPr sz="15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Nunito"/>
              <a:buChar char="-"/>
            </a:pPr>
            <a:r>
              <a:rPr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Meet other people: talk to other people’s persona GPTs that respond with their cloned voices</a:t>
            </a:r>
            <a:endParaRPr sz="15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Nunito"/>
              <a:buChar char="-"/>
            </a:pPr>
            <a:r>
              <a:rPr lang="en-GB" sz="1500">
                <a:solidFill>
                  <a:srgbClr val="F2F2F2"/>
                </a:solidFill>
                <a:latin typeface="Nunito"/>
                <a:ea typeface="Nunito"/>
                <a:cs typeface="Nunito"/>
                <a:sym typeface="Nunito"/>
              </a:rPr>
              <a:t>The persona GPTs have tuned hyperparameters based off of data. </a:t>
            </a:r>
            <a:endParaRPr sz="19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2F2F2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67" r="16666" t="0"/>
          <a:stretch/>
        </p:blipFill>
        <p:spPr>
          <a:xfrm>
            <a:off x="3944286" y="-56214"/>
            <a:ext cx="6340570" cy="634057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6858000" w="12192000">
                <a:moveTo>
                  <a:pt x="0" y="0"/>
                </a:moveTo>
                <a:lnTo>
                  <a:pt x="12192000" y="0"/>
                </a:lnTo>
                <a:lnTo>
                  <a:pt x="12192000" y="101344"/>
                </a:lnTo>
                <a:lnTo>
                  <a:pt x="5435344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35"/>
          <p:cNvSpPr/>
          <p:nvPr/>
        </p:nvSpPr>
        <p:spPr>
          <a:xfrm rot="2700000">
            <a:off x="314569" y="-2951464"/>
            <a:ext cx="4506269" cy="8872698"/>
          </a:xfrm>
          <a:prstGeom prst="rect">
            <a:avLst/>
          </a:prstGeom>
          <a:solidFill>
            <a:srgbClr val="F2F2F2">
              <a:alpha val="9803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35"/>
          <p:cNvSpPr/>
          <p:nvPr/>
        </p:nvSpPr>
        <p:spPr>
          <a:xfrm flipH="1" rot="-8100000">
            <a:off x="-382763" y="-688765"/>
            <a:ext cx="968109" cy="1710739"/>
          </a:xfrm>
          <a:prstGeom prst="rect">
            <a:avLst/>
          </a:prstGeom>
          <a:solidFill>
            <a:srgbClr val="11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35"/>
          <p:cNvSpPr txBox="1"/>
          <p:nvPr/>
        </p:nvSpPr>
        <p:spPr>
          <a:xfrm>
            <a:off x="521500" y="1123675"/>
            <a:ext cx="4996800" cy="7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300">
                <a:solidFill>
                  <a:schemeClr val="lt1"/>
                </a:solidFill>
                <a:latin typeface="Coda"/>
                <a:ea typeface="Coda"/>
                <a:cs typeface="Coda"/>
                <a:sym typeface="Coda"/>
              </a:rPr>
              <a:t>Future Ambitions</a:t>
            </a:r>
            <a:endParaRPr sz="21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  <p:sp>
        <p:nvSpPr>
          <p:cNvPr id="168" name="Google Shape;168;p35"/>
          <p:cNvSpPr txBox="1"/>
          <p:nvPr/>
        </p:nvSpPr>
        <p:spPr>
          <a:xfrm>
            <a:off x="521500" y="1683750"/>
            <a:ext cx="42522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 txBox="1"/>
          <p:nvPr>
            <p:ph idx="1" type="body"/>
          </p:nvPr>
        </p:nvSpPr>
        <p:spPr>
          <a:xfrm>
            <a:off x="865025" y="3321875"/>
            <a:ext cx="7030500" cy="15165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Emily and Jack seem to have a friendly conversation with shared interests in reading, nature, and exploring new experiences. However, potential issues could arise if they were roommates due Emily and Jack seem to have a friendly conversation with shared interests in reading, nature, and exploring new experiences. However, potential issues could arise if they were roommates due to differing lifestyle preferences. </a:t>
            </a:r>
            <a:r>
              <a:rPr lang="en-GB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Compatibility</a:t>
            </a:r>
            <a:r>
              <a:rPr lang="en-GB" sz="1300">
                <a:solidFill>
                  <a:srgbClr val="424242"/>
                </a:solidFill>
                <a:latin typeface="Nunito"/>
                <a:ea typeface="Nunito"/>
                <a:cs typeface="Nunito"/>
                <a:sym typeface="Nunito"/>
              </a:rPr>
              <a:t> score: 70.0</a:t>
            </a:r>
            <a:endParaRPr/>
          </a:p>
        </p:txBody>
      </p:sp>
      <p:pic>
        <p:nvPicPr>
          <p:cNvPr id="174" name="Google Shape;1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55755"/>
            <a:ext cx="9144003" cy="141089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6"/>
          <p:cNvSpPr txBox="1"/>
          <p:nvPr/>
        </p:nvSpPr>
        <p:spPr>
          <a:xfrm>
            <a:off x="569075" y="593750"/>
            <a:ext cx="76224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Fully-implemented computation of s</a:t>
            </a:r>
            <a:r>
              <a:rPr b="1" lang="en-GB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imilarity</a:t>
            </a:r>
            <a:r>
              <a:rPr b="1" lang="en-GB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metric</a:t>
            </a:r>
            <a:endParaRPr b="1" sz="3000">
              <a:solidFill>
                <a:schemeClr val="lt1"/>
              </a:solidFill>
              <a:latin typeface="Coda"/>
              <a:ea typeface="Coda"/>
              <a:cs typeface="Coda"/>
              <a:sym typeface="Cod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7"/>
          <p:cNvSpPr txBox="1"/>
          <p:nvPr>
            <p:ph idx="1" type="body"/>
          </p:nvPr>
        </p:nvSpPr>
        <p:spPr>
          <a:xfrm>
            <a:off x="1056750" y="866850"/>
            <a:ext cx="7030500" cy="36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Char char="-"/>
            </a:pPr>
            <a:r>
              <a:rPr lang="en-GB" sz="1900">
                <a:solidFill>
                  <a:srgbClr val="F2F2F2"/>
                </a:solidFill>
              </a:rPr>
              <a:t>Using this technology on a dating app, where voice matters even more</a:t>
            </a:r>
            <a:endParaRPr sz="19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2F2F2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Char char="-"/>
            </a:pPr>
            <a:r>
              <a:rPr lang="en-GB" sz="1900">
                <a:solidFill>
                  <a:srgbClr val="F2F2F2"/>
                </a:solidFill>
              </a:rPr>
              <a:t>Instant social media connection buttons</a:t>
            </a:r>
            <a:endParaRPr sz="19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2F2F2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Char char="-"/>
            </a:pPr>
            <a:r>
              <a:rPr lang="en-GB" sz="1900">
                <a:solidFill>
                  <a:srgbClr val="F2F2F2"/>
                </a:solidFill>
              </a:rPr>
              <a:t>Not only a transcript, but an option to input more information about yourself, such as a mood board, a picture of your room, etc. Additional Option to upload an image of yourself</a:t>
            </a:r>
            <a:endParaRPr sz="1900">
              <a:solidFill>
                <a:srgbClr val="F2F2F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2F2F2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Char char="-"/>
            </a:pPr>
            <a:r>
              <a:rPr lang="en-GB" sz="1900">
                <a:solidFill>
                  <a:srgbClr val="F2F2F2"/>
                </a:solidFill>
              </a:rPr>
              <a:t>Drop-down list of potential roommates sorted by </a:t>
            </a:r>
            <a:r>
              <a:rPr lang="en-GB" sz="1900">
                <a:solidFill>
                  <a:srgbClr val="F2F2F2"/>
                </a:solidFill>
              </a:rPr>
              <a:t>your</a:t>
            </a:r>
            <a:r>
              <a:rPr lang="en-GB" sz="1900">
                <a:solidFill>
                  <a:srgbClr val="F2F2F2"/>
                </a:solidFill>
              </a:rPr>
              <a:t> similarity metric, with a search bar to find anyone. You can </a:t>
            </a:r>
            <a:r>
              <a:rPr lang="en-GB" sz="1900">
                <a:solidFill>
                  <a:srgbClr val="F2F2F2"/>
                </a:solidFill>
              </a:rPr>
              <a:t>easily</a:t>
            </a:r>
            <a:r>
              <a:rPr lang="en-GB" sz="1900">
                <a:solidFill>
                  <a:srgbClr val="F2F2F2"/>
                </a:solidFill>
              </a:rPr>
              <a:t> view reasons for the AIs choice of metric.</a:t>
            </a:r>
            <a:endParaRPr sz="19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